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64" r:id="rId1"/>
  </p:sldMasterIdLst>
  <p:sldIdLst>
    <p:sldId id="256" r:id="rId2"/>
    <p:sldId id="257" r:id="rId3"/>
    <p:sldId id="258" r:id="rId4"/>
    <p:sldId id="259" r:id="rId5"/>
    <p:sldId id="261" r:id="rId6"/>
    <p:sldId id="267" r:id="rId7"/>
    <p:sldId id="268" r:id="rId8"/>
    <p:sldId id="275" r:id="rId9"/>
    <p:sldId id="276" r:id="rId10"/>
    <p:sldId id="260" r:id="rId11"/>
    <p:sldId id="277" r:id="rId12"/>
    <p:sldId id="264" r:id="rId13"/>
    <p:sldId id="262" r:id="rId14"/>
    <p:sldId id="278" r:id="rId15"/>
    <p:sldId id="265" r:id="rId16"/>
    <p:sldId id="266" r:id="rId17"/>
    <p:sldId id="269" r:id="rId18"/>
    <p:sldId id="271" r:id="rId19"/>
    <p:sldId id="270" r:id="rId20"/>
    <p:sldId id="272" r:id="rId21"/>
    <p:sldId id="273" r:id="rId22"/>
    <p:sldId id="274" r:id="rId23"/>
    <p:sldId id="26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80CA8DD-5F7B-4D4D-B0FB-FB30BB522FFF}" type="datetimeFigureOut">
              <a:rPr lang="en-US" smtClean="0"/>
              <a:t>12-Dec-24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A897D9B-61C2-488A-BBC3-688E54F16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1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CA8DD-5F7B-4D4D-B0FB-FB30BB522FFF}" type="datetimeFigureOut">
              <a:rPr lang="en-US" smtClean="0"/>
              <a:t>12-Dec-24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97D9B-61C2-488A-BBC3-688E54F16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575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80CA8DD-5F7B-4D4D-B0FB-FB30BB522FFF}" type="datetimeFigureOut">
              <a:rPr lang="en-US" smtClean="0"/>
              <a:t>12-Dec-24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A897D9B-61C2-488A-BBC3-688E54F16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022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CA8DD-5F7B-4D4D-B0FB-FB30BB522FFF}" type="datetimeFigureOut">
              <a:rPr lang="en-US" smtClean="0"/>
              <a:t>12-Dec-24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EA897D9B-61C2-488A-BBC3-688E54F16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171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80CA8DD-5F7B-4D4D-B0FB-FB30BB522FFF}" type="datetimeFigureOut">
              <a:rPr lang="en-US" smtClean="0"/>
              <a:t>12-Dec-24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A897D9B-61C2-488A-BBC3-688E54F16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2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CA8DD-5F7B-4D4D-B0FB-FB30BB522FFF}" type="datetimeFigureOut">
              <a:rPr lang="en-US" smtClean="0"/>
              <a:t>12-Dec-24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97D9B-61C2-488A-BBC3-688E54F16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78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CA8DD-5F7B-4D4D-B0FB-FB30BB522FFF}" type="datetimeFigureOut">
              <a:rPr lang="en-US" smtClean="0"/>
              <a:t>12-Dec-24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97D9B-61C2-488A-BBC3-688E54F16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562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CA8DD-5F7B-4D4D-B0FB-FB30BB522FFF}" type="datetimeFigureOut">
              <a:rPr lang="en-US" smtClean="0"/>
              <a:t>12-Dec-24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97D9B-61C2-488A-BBC3-688E54F160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288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CA8DD-5F7B-4D4D-B0FB-FB30BB522FFF}" type="datetimeFigureOut">
              <a:rPr lang="en-US" smtClean="0"/>
              <a:t>12-Dec-24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97D9B-61C2-488A-BBC3-688E54F16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36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80CA8DD-5F7B-4D4D-B0FB-FB30BB522FFF}" type="datetimeFigureOut">
              <a:rPr lang="en-US" smtClean="0"/>
              <a:t>12-Dec-24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A897D9B-61C2-488A-BBC3-688E54F16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725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CA8DD-5F7B-4D4D-B0FB-FB30BB522FFF}" type="datetimeFigureOut">
              <a:rPr lang="en-US" smtClean="0"/>
              <a:t>12-Dec-24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97D9B-61C2-488A-BBC3-688E54F16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5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180CA8DD-5F7B-4D4D-B0FB-FB30BB522FFF}" type="datetimeFigureOut">
              <a:rPr lang="en-US" smtClean="0"/>
              <a:t>12-Dec-24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EA897D9B-61C2-488A-BBC3-688E54F1605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14154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5" r:id="rId1"/>
    <p:sldLayoutId id="2147484366" r:id="rId2"/>
    <p:sldLayoutId id="2147484367" r:id="rId3"/>
    <p:sldLayoutId id="2147484368" r:id="rId4"/>
    <p:sldLayoutId id="2147484369" r:id="rId5"/>
    <p:sldLayoutId id="2147484370" r:id="rId6"/>
    <p:sldLayoutId id="2147484371" r:id="rId7"/>
    <p:sldLayoutId id="2147484372" r:id="rId8"/>
    <p:sldLayoutId id="2147484373" r:id="rId9"/>
    <p:sldLayoutId id="2147484374" r:id="rId10"/>
    <p:sldLayoutId id="2147484375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712DB-2088-B86A-A8B1-583C175FCA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218916"/>
          </a:xfrm>
        </p:spPr>
        <p:txBody>
          <a:bodyPr/>
          <a:lstStyle/>
          <a:p>
            <a:r>
              <a:rPr lang="en-US" dirty="0"/>
              <a:t>Evaluating the significance of outdoor advertising utilizing computer vision -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ECF872-32A4-D6E1-9317-73B893E0AB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239347"/>
            <a:ext cx="10993546" cy="846419"/>
          </a:xfrm>
        </p:spPr>
        <p:txBody>
          <a:bodyPr/>
          <a:lstStyle/>
          <a:p>
            <a:r>
              <a:rPr lang="en-US" dirty="0"/>
              <a:t>Carlos Andres Pizarroso Troncoso</a:t>
            </a:r>
          </a:p>
          <a:p>
            <a:r>
              <a:rPr lang="en-US" dirty="0"/>
              <a:t>Supervisor: </a:t>
            </a:r>
            <a:r>
              <a:rPr lang="en-US" dirty="0" err="1"/>
              <a:t>RNDr</a:t>
            </a:r>
            <a:r>
              <a:rPr lang="en-US" dirty="0"/>
              <a:t>. Zuzana Berger </a:t>
            </a:r>
            <a:r>
              <a:rPr lang="en-US" dirty="0" err="1"/>
              <a:t>Haladová</a:t>
            </a:r>
            <a:r>
              <a:rPr lang="en-US" dirty="0"/>
              <a:t>, PhD</a:t>
            </a:r>
          </a:p>
        </p:txBody>
      </p:sp>
    </p:spTree>
    <p:extLst>
      <p:ext uri="{BB962C8B-B14F-4D97-AF65-F5344CB8AC3E}">
        <p14:creationId xmlns:p14="http://schemas.microsoft.com/office/powerpoint/2010/main" val="2368435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99C1F-856D-E2AA-0053-FFA0C7E43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detector training i: base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C3638-EDB4-85F5-7385-02A342A981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Training the object detector by using a pre-trained YOLOv8 model first on a subset of </a:t>
            </a:r>
            <a:r>
              <a:rPr lang="en-US" dirty="0" err="1"/>
              <a:t>Mapillary</a:t>
            </a:r>
            <a:r>
              <a:rPr lang="en-US" dirty="0"/>
              <a:t> Vistas Dataset.</a:t>
            </a:r>
          </a:p>
          <a:p>
            <a:r>
              <a:rPr lang="en-US" dirty="0"/>
              <a:t>A total of 28 trainings trying different hyperparameters.</a:t>
            </a:r>
          </a:p>
          <a:p>
            <a:r>
              <a:rPr lang="en-US" dirty="0"/>
              <a:t>Additional 2 trainings using the latest YOLO model (11 series) using the best set of hyperparameters found earlier.</a:t>
            </a:r>
          </a:p>
          <a:p>
            <a:r>
              <a:rPr lang="en-US" dirty="0"/>
              <a:t>2 best models selected, 1 per YOLO version.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12CDCE8-8124-30EC-CD0F-E9D0806930D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45668638"/>
              </p:ext>
            </p:extLst>
          </p:nvPr>
        </p:nvGraphicFramePr>
        <p:xfrm>
          <a:off x="6096000" y="2917846"/>
          <a:ext cx="5422387" cy="23550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3823">
                  <a:extLst>
                    <a:ext uri="{9D8B030D-6E8A-4147-A177-3AD203B41FA5}">
                      <a16:colId xmlns:a16="http://schemas.microsoft.com/office/drawing/2014/main" val="2136468300"/>
                    </a:ext>
                  </a:extLst>
                </a:gridCol>
                <a:gridCol w="2014282">
                  <a:extLst>
                    <a:ext uri="{9D8B030D-6E8A-4147-A177-3AD203B41FA5}">
                      <a16:colId xmlns:a16="http://schemas.microsoft.com/office/drawing/2014/main" val="2129968973"/>
                    </a:ext>
                  </a:extLst>
                </a:gridCol>
                <a:gridCol w="2014282">
                  <a:extLst>
                    <a:ext uri="{9D8B030D-6E8A-4147-A177-3AD203B41FA5}">
                      <a16:colId xmlns:a16="http://schemas.microsoft.com/office/drawing/2014/main" val="1985444646"/>
                    </a:ext>
                  </a:extLst>
                </a:gridCol>
              </a:tblGrid>
              <a:tr h="3755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 dirty="0">
                          <a:effectLst/>
                        </a:rPr>
                        <a:t>Metric</a:t>
                      </a:r>
                      <a:endParaRPr lang="en-US" sz="15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 dirty="0">
                          <a:effectLst/>
                        </a:rPr>
                        <a:t>19th Training (YOLOv8)</a:t>
                      </a:r>
                      <a:endParaRPr lang="en-US" sz="15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 dirty="0">
                          <a:effectLst/>
                        </a:rPr>
                        <a:t>27th Training (YOLO11)</a:t>
                      </a:r>
                      <a:endParaRPr lang="en-US" sz="15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0308069"/>
                  </a:ext>
                </a:extLst>
              </a:tr>
              <a:tr h="3755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 dirty="0">
                          <a:effectLst/>
                        </a:rPr>
                        <a:t>Precision</a:t>
                      </a:r>
                      <a:endParaRPr lang="en-US" sz="15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18573419"/>
                  </a:ext>
                </a:extLst>
              </a:tr>
              <a:tr h="3755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 dirty="0">
                          <a:effectLst/>
                        </a:rPr>
                        <a:t>Recall</a:t>
                      </a:r>
                      <a:endParaRPr lang="en-US" sz="15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51146230"/>
                  </a:ext>
                </a:extLst>
              </a:tr>
              <a:tr h="3755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mAP@50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14011135"/>
                  </a:ext>
                </a:extLst>
              </a:tr>
              <a:tr h="3755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mAP@50-95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94745277"/>
                  </a:ext>
                </a:extLst>
              </a:tr>
              <a:tr h="3755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 dirty="0">
                          <a:effectLst/>
                        </a:rPr>
                        <a:t>Fitness</a:t>
                      </a:r>
                      <a:endParaRPr lang="en-US" sz="15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81203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4085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AC61181-681B-9F82-C8DD-734FA06EE2B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30250"/>
            <a:ext cx="11029950" cy="987425"/>
          </a:xfrm>
        </p:spPr>
        <p:txBody>
          <a:bodyPr/>
          <a:lstStyle/>
          <a:p>
            <a:r>
              <a:rPr lang="en-US" dirty="0"/>
              <a:t>Object Detector training I: results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7C0322D-B840-9F5E-1D6F-38D68214B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8" y="619125"/>
            <a:ext cx="11325225" cy="561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808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1F7D9-2EF6-726D-35DB-FE83A59F5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detector training i: Best models’ hyperparameters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6E5F88-52EB-8E25-AC44-E5C4C2BBB2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Base Training YOLOv8 Model (19th)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D1A2AA-2B0F-08D3-9C6D-9ED81EF8A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3549393"/>
          </a:xfrm>
        </p:spPr>
        <p:txBody>
          <a:bodyPr/>
          <a:lstStyle/>
          <a:p>
            <a:r>
              <a:rPr lang="en-US" b="1" dirty="0">
                <a:latin typeface="Gill Sans MT (Body)"/>
              </a:rPr>
              <a:t>Image size: </a:t>
            </a:r>
            <a:r>
              <a:rPr lang="en-US" dirty="0">
                <a:latin typeface="Gill Sans MT (Body)"/>
              </a:rPr>
              <a:t>1280x1280</a:t>
            </a:r>
          </a:p>
          <a:p>
            <a:r>
              <a:rPr lang="en-US" b="1" dirty="0">
                <a:latin typeface="Gill Sans MT (Body)"/>
              </a:rPr>
              <a:t>Batch size: </a:t>
            </a:r>
            <a:r>
              <a:rPr lang="en-US" dirty="0">
                <a:latin typeface="Gill Sans MT (Body)"/>
              </a:rPr>
              <a:t> 4</a:t>
            </a:r>
          </a:p>
          <a:p>
            <a:r>
              <a:rPr lang="en-US" b="1" dirty="0">
                <a:latin typeface="Gill Sans MT (Body)"/>
              </a:rPr>
              <a:t>Epochs: </a:t>
            </a:r>
            <a:r>
              <a:rPr lang="en-US" dirty="0">
                <a:latin typeface="Gill Sans MT (Body)"/>
              </a:rPr>
              <a:t>100</a:t>
            </a:r>
          </a:p>
          <a:p>
            <a:r>
              <a:rPr lang="en-US" b="1" dirty="0">
                <a:latin typeface="Gill Sans MT (Body)"/>
              </a:rPr>
              <a:t>Pre-trained YOLO model: </a:t>
            </a:r>
            <a:r>
              <a:rPr lang="en-US" dirty="0">
                <a:latin typeface="Gill Sans MT (Body)"/>
              </a:rPr>
              <a:t>YOLOv8l (Large)</a:t>
            </a:r>
          </a:p>
          <a:p>
            <a:r>
              <a:rPr lang="en-US" b="1" dirty="0">
                <a:latin typeface="Gill Sans MT (Body)"/>
              </a:rPr>
              <a:t>Data Augmentation: </a:t>
            </a:r>
            <a:r>
              <a:rPr lang="en-US" sz="1800" dirty="0" err="1">
                <a:effectLst/>
                <a:latin typeface="Gill Sans MT (Body)"/>
                <a:ea typeface="Malgun Gothic" panose="020B0503020000020004" pitchFamily="34" charset="-127"/>
                <a:cs typeface="Times New Roman" panose="02020603050405020304" pitchFamily="18" charset="0"/>
              </a:rPr>
              <a:t>flipud</a:t>
            </a:r>
            <a:r>
              <a:rPr lang="en-US" sz="1800" dirty="0">
                <a:effectLst/>
                <a:latin typeface="Gill Sans MT (Body)"/>
                <a:ea typeface="Malgun Gothic" panose="020B0503020000020004" pitchFamily="34" charset="-127"/>
                <a:cs typeface="Times New Roman" panose="02020603050405020304" pitchFamily="18" charset="0"/>
              </a:rPr>
              <a:t> (0.5), </a:t>
            </a:r>
            <a:r>
              <a:rPr lang="en-US" sz="1800" dirty="0" err="1">
                <a:effectLst/>
                <a:latin typeface="Gill Sans MT (Body)"/>
                <a:ea typeface="Malgun Gothic" panose="020B0503020000020004" pitchFamily="34" charset="-127"/>
                <a:cs typeface="Times New Roman" panose="02020603050405020304" pitchFamily="18" charset="0"/>
              </a:rPr>
              <a:t>fliplr</a:t>
            </a:r>
            <a:r>
              <a:rPr lang="en-US" sz="1800" dirty="0">
                <a:effectLst/>
                <a:latin typeface="Gill Sans MT (Body)"/>
                <a:ea typeface="Malgun Gothic" panose="020B0503020000020004" pitchFamily="34" charset="-127"/>
                <a:cs typeface="Times New Roman" panose="02020603050405020304" pitchFamily="18" charset="0"/>
              </a:rPr>
              <a:t> (0.5), scale (0.5)</a:t>
            </a:r>
          </a:p>
          <a:p>
            <a:r>
              <a:rPr lang="en-US" b="1" dirty="0">
                <a:latin typeface="Gill Sans MT (Body)"/>
                <a:ea typeface="Malgun Gothic" panose="020B0503020000020004" pitchFamily="34" charset="-127"/>
                <a:cs typeface="Times New Roman" panose="02020603050405020304" pitchFamily="18" charset="0"/>
              </a:rPr>
              <a:t>Optimizer: </a:t>
            </a:r>
            <a:r>
              <a:rPr lang="en-US" dirty="0">
                <a:latin typeface="Gill Sans MT (Body)"/>
                <a:ea typeface="Malgun Gothic" panose="020B0503020000020004" pitchFamily="34" charset="-127"/>
                <a:cs typeface="Times New Roman" panose="02020603050405020304" pitchFamily="18" charset="0"/>
              </a:rPr>
              <a:t>Stochastic Gradient Descent (SGD)</a:t>
            </a:r>
          </a:p>
          <a:p>
            <a:r>
              <a:rPr lang="en-US" b="1" dirty="0">
                <a:latin typeface="Gill Sans MT (Body)"/>
              </a:rPr>
              <a:t>Early Stopping: </a:t>
            </a:r>
            <a:r>
              <a:rPr lang="en-US" dirty="0">
                <a:latin typeface="Gill Sans MT (Body)"/>
              </a:rPr>
              <a:t>Yes</a:t>
            </a:r>
          </a:p>
          <a:p>
            <a:r>
              <a:rPr lang="en-US" b="1" dirty="0">
                <a:latin typeface="Gill Sans MT (Body)"/>
              </a:rPr>
              <a:t>Training Time: </a:t>
            </a:r>
            <a:r>
              <a:rPr lang="en-US" dirty="0">
                <a:latin typeface="Gill Sans MT (Body)"/>
              </a:rPr>
              <a:t>8 hours 40 minutes</a:t>
            </a:r>
            <a:endParaRPr lang="en-US" b="1" dirty="0">
              <a:latin typeface="Gill Sans MT (Body)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9A583EB-FB7A-1D4E-1E1A-3F83696325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Base Training YOLO11 Model (27th)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37AFBC1-C71D-AFAC-84DB-05D8F050BC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3549393"/>
          </a:xfrm>
        </p:spPr>
        <p:txBody>
          <a:bodyPr/>
          <a:lstStyle/>
          <a:p>
            <a:r>
              <a:rPr lang="en-US" b="1" dirty="0">
                <a:latin typeface="Gill Sans MT (Body)"/>
              </a:rPr>
              <a:t>Image size: </a:t>
            </a:r>
            <a:r>
              <a:rPr lang="en-US" dirty="0">
                <a:latin typeface="Gill Sans MT (Body)"/>
              </a:rPr>
              <a:t>1280x1280</a:t>
            </a:r>
          </a:p>
          <a:p>
            <a:r>
              <a:rPr lang="en-US" b="1" dirty="0">
                <a:latin typeface="Gill Sans MT (Body)"/>
              </a:rPr>
              <a:t>Batch size: </a:t>
            </a:r>
            <a:r>
              <a:rPr lang="en-US" dirty="0">
                <a:latin typeface="Gill Sans MT (Body)"/>
              </a:rPr>
              <a:t>6</a:t>
            </a:r>
          </a:p>
          <a:p>
            <a:r>
              <a:rPr lang="en-US" b="1" dirty="0">
                <a:latin typeface="Gill Sans MT (Body)"/>
              </a:rPr>
              <a:t>Epochs:</a:t>
            </a:r>
            <a:r>
              <a:rPr lang="en-US" dirty="0">
                <a:latin typeface="Gill Sans MT (Body)"/>
              </a:rPr>
              <a:t> 150</a:t>
            </a:r>
          </a:p>
          <a:p>
            <a:r>
              <a:rPr lang="en-US" b="1" dirty="0">
                <a:latin typeface="Gill Sans MT (Body)"/>
              </a:rPr>
              <a:t>Pre-trained YOLO model: </a:t>
            </a:r>
            <a:r>
              <a:rPr lang="en-US" dirty="0">
                <a:latin typeface="Gill Sans MT (Body)"/>
              </a:rPr>
              <a:t>YOLO11l (Large)</a:t>
            </a:r>
          </a:p>
          <a:p>
            <a:r>
              <a:rPr lang="en-US" b="1" dirty="0">
                <a:latin typeface="Gill Sans MT (Body)"/>
              </a:rPr>
              <a:t>Data Augmentation: </a:t>
            </a:r>
            <a:r>
              <a:rPr lang="en-US" sz="1800" dirty="0" err="1">
                <a:effectLst/>
                <a:latin typeface="Gill Sans MT (Body)"/>
                <a:ea typeface="Malgun Gothic" panose="020B0503020000020004" pitchFamily="34" charset="-127"/>
                <a:cs typeface="Times New Roman" panose="02020603050405020304" pitchFamily="18" charset="0"/>
              </a:rPr>
              <a:t>flipud</a:t>
            </a:r>
            <a:r>
              <a:rPr lang="en-US" sz="1800" dirty="0">
                <a:effectLst/>
                <a:latin typeface="Gill Sans MT (Body)"/>
                <a:ea typeface="Malgun Gothic" panose="020B0503020000020004" pitchFamily="34" charset="-127"/>
                <a:cs typeface="Times New Roman" panose="02020603050405020304" pitchFamily="18" charset="0"/>
              </a:rPr>
              <a:t> (0.5), </a:t>
            </a:r>
            <a:r>
              <a:rPr lang="en-US" sz="1800" dirty="0" err="1">
                <a:effectLst/>
                <a:latin typeface="Gill Sans MT (Body)"/>
                <a:ea typeface="Malgun Gothic" panose="020B0503020000020004" pitchFamily="34" charset="-127"/>
                <a:cs typeface="Times New Roman" panose="02020603050405020304" pitchFamily="18" charset="0"/>
              </a:rPr>
              <a:t>fliplr</a:t>
            </a:r>
            <a:r>
              <a:rPr lang="en-US" sz="1800" dirty="0">
                <a:effectLst/>
                <a:latin typeface="Gill Sans MT (Body)"/>
                <a:ea typeface="Malgun Gothic" panose="020B0503020000020004" pitchFamily="34" charset="-127"/>
                <a:cs typeface="Times New Roman" panose="02020603050405020304" pitchFamily="18" charset="0"/>
              </a:rPr>
              <a:t> (0.5), scale (0.5)</a:t>
            </a:r>
          </a:p>
          <a:p>
            <a:r>
              <a:rPr lang="en-US" b="1" dirty="0">
                <a:latin typeface="Gill Sans MT (Body)"/>
                <a:ea typeface="Malgun Gothic" panose="020B0503020000020004" pitchFamily="34" charset="-127"/>
                <a:cs typeface="Times New Roman" panose="02020603050405020304" pitchFamily="18" charset="0"/>
              </a:rPr>
              <a:t>Optimizer: </a:t>
            </a:r>
            <a:r>
              <a:rPr lang="en-US" dirty="0">
                <a:latin typeface="Gill Sans MT (Body)"/>
                <a:ea typeface="Malgun Gothic" panose="020B0503020000020004" pitchFamily="34" charset="-127"/>
                <a:cs typeface="Times New Roman" panose="02020603050405020304" pitchFamily="18" charset="0"/>
              </a:rPr>
              <a:t>Stochastic Gradient Descent (SGD)</a:t>
            </a:r>
          </a:p>
          <a:p>
            <a:r>
              <a:rPr lang="en-US" b="1" dirty="0">
                <a:latin typeface="Gill Sans MT (Body)"/>
                <a:ea typeface="Malgun Gothic" panose="020B0503020000020004" pitchFamily="34" charset="-127"/>
                <a:cs typeface="Times New Roman" panose="02020603050405020304" pitchFamily="18" charset="0"/>
              </a:rPr>
              <a:t>Early Stopping: </a:t>
            </a:r>
            <a:r>
              <a:rPr lang="en-US" dirty="0">
                <a:latin typeface="Gill Sans MT (Body)"/>
                <a:ea typeface="Malgun Gothic" panose="020B0503020000020004" pitchFamily="34" charset="-127"/>
                <a:cs typeface="Times New Roman" panose="02020603050405020304" pitchFamily="18" charset="0"/>
              </a:rPr>
              <a:t>Yes</a:t>
            </a:r>
          </a:p>
          <a:p>
            <a:r>
              <a:rPr lang="en-US" b="1" dirty="0">
                <a:latin typeface="Gill Sans MT (Body)"/>
                <a:ea typeface="Malgun Gothic" panose="020B0503020000020004" pitchFamily="34" charset="-127"/>
                <a:cs typeface="Times New Roman" panose="02020603050405020304" pitchFamily="18" charset="0"/>
              </a:rPr>
              <a:t>Training Time: </a:t>
            </a:r>
            <a:r>
              <a:rPr lang="en-US" dirty="0">
                <a:latin typeface="Gill Sans MT (Body)"/>
                <a:ea typeface="Malgun Gothic" panose="020B0503020000020004" pitchFamily="34" charset="-127"/>
                <a:cs typeface="Times New Roman" panose="02020603050405020304" pitchFamily="18" charset="0"/>
              </a:rPr>
              <a:t>13 hours</a:t>
            </a:r>
            <a:endParaRPr lang="en-US" b="1" dirty="0">
              <a:latin typeface="Gill Sans MT (Body)"/>
            </a:endParaRPr>
          </a:p>
        </p:txBody>
      </p:sp>
    </p:spTree>
    <p:extLst>
      <p:ext uri="{BB962C8B-B14F-4D97-AF65-F5344CB8AC3E}">
        <p14:creationId xmlns:p14="http://schemas.microsoft.com/office/powerpoint/2010/main" val="1822520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8042-DDFE-BE70-A73C-2AEB3F5E0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detector training ii: fine-tuning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828EA3A-A105-C446-4A5F-DEB228B6339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84071238"/>
              </p:ext>
            </p:extLst>
          </p:nvPr>
        </p:nvGraphicFramePr>
        <p:xfrm>
          <a:off x="867747" y="2873473"/>
          <a:ext cx="4889242" cy="24455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49658">
                  <a:extLst>
                    <a:ext uri="{9D8B030D-6E8A-4147-A177-3AD203B41FA5}">
                      <a16:colId xmlns:a16="http://schemas.microsoft.com/office/drawing/2014/main" val="2135687135"/>
                    </a:ext>
                  </a:extLst>
                </a:gridCol>
                <a:gridCol w="1819792">
                  <a:extLst>
                    <a:ext uri="{9D8B030D-6E8A-4147-A177-3AD203B41FA5}">
                      <a16:colId xmlns:a16="http://schemas.microsoft.com/office/drawing/2014/main" val="3159662148"/>
                    </a:ext>
                  </a:extLst>
                </a:gridCol>
                <a:gridCol w="1819792">
                  <a:extLst>
                    <a:ext uri="{9D8B030D-6E8A-4147-A177-3AD203B41FA5}">
                      <a16:colId xmlns:a16="http://schemas.microsoft.com/office/drawing/2014/main" val="3978223129"/>
                    </a:ext>
                  </a:extLst>
                </a:gridCol>
              </a:tblGrid>
              <a:tr h="3727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 dirty="0">
                          <a:effectLst/>
                        </a:rPr>
                        <a:t>Metric</a:t>
                      </a:r>
                      <a:endParaRPr lang="en-US" sz="15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 dirty="0">
                          <a:effectLst/>
                        </a:rPr>
                        <a:t>3rd Training (YOLOv8)</a:t>
                      </a:r>
                      <a:endParaRPr lang="en-US" sz="15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 dirty="0">
                          <a:effectLst/>
                        </a:rPr>
                        <a:t>10th Training (YOLO11)</a:t>
                      </a:r>
                      <a:endParaRPr lang="en-US" sz="15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3637600"/>
                  </a:ext>
                </a:extLst>
              </a:tr>
              <a:tr h="3727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 dirty="0">
                          <a:effectLst/>
                        </a:rPr>
                        <a:t>Precision</a:t>
                      </a:r>
                      <a:endParaRPr lang="en-US" sz="15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28859834"/>
                  </a:ext>
                </a:extLst>
              </a:tr>
              <a:tr h="3727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Recall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0.884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35821369"/>
                  </a:ext>
                </a:extLst>
              </a:tr>
              <a:tr h="3727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mAP@50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80624418"/>
                  </a:ext>
                </a:extLst>
              </a:tr>
              <a:tr h="3727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mAP@50-95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33512257"/>
                  </a:ext>
                </a:extLst>
              </a:tr>
              <a:tr h="3727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Fitness</a:t>
                      </a:r>
                      <a:endParaRPr lang="en-US" sz="1500" kern="1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80648759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2075D0-F0FA-A638-372A-54E53B169EB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best models were fine-tuned using </a:t>
            </a:r>
            <a:r>
              <a:rPr lang="en-US" dirty="0" err="1"/>
              <a:t>BillboardLamac</a:t>
            </a:r>
            <a:r>
              <a:rPr lang="en-US" dirty="0"/>
              <a:t> dataset exclusively.</a:t>
            </a:r>
          </a:p>
          <a:p>
            <a:r>
              <a:rPr lang="en-US" dirty="0"/>
              <a:t>A total of 20 trainings performed, 10 per each model.</a:t>
            </a:r>
          </a:p>
          <a:p>
            <a:r>
              <a:rPr lang="en-US" dirty="0"/>
              <a:t>Similarly, different combination of hyperparameters tested.</a:t>
            </a:r>
          </a:p>
          <a:p>
            <a:r>
              <a:rPr lang="en-US" dirty="0"/>
              <a:t>Best two models selected.</a:t>
            </a:r>
          </a:p>
        </p:txBody>
      </p:sp>
    </p:spTree>
    <p:extLst>
      <p:ext uri="{BB962C8B-B14F-4D97-AF65-F5344CB8AC3E}">
        <p14:creationId xmlns:p14="http://schemas.microsoft.com/office/powerpoint/2010/main" val="3741245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0E56A2A-40D7-1CEA-2417-132EFC78A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8" y="619125"/>
            <a:ext cx="11325225" cy="561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823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B7AAE-2824-48A6-AFA3-9966B0905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detector training ii: best fine-</a:t>
            </a:r>
            <a:r>
              <a:rPr lang="en-US" dirty="0" err="1"/>
              <a:t>tunedmodels</a:t>
            </a:r>
            <a:r>
              <a:rPr lang="en-US" dirty="0"/>
              <a:t>’ hyperparameters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58F13E-8DFF-0118-5247-B5E7B48303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Fine-Tuning YOLOv8-based Model (3rd)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4695F8-5129-9C85-C54E-D690F494376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/>
              <a:t>Image Size: </a:t>
            </a:r>
            <a:r>
              <a:rPr lang="en-US" dirty="0"/>
              <a:t>1280x1280</a:t>
            </a:r>
            <a:endParaRPr lang="en-US" b="1" dirty="0"/>
          </a:p>
          <a:p>
            <a:r>
              <a:rPr lang="en-US" b="1" dirty="0"/>
              <a:t>Epochs: </a:t>
            </a:r>
            <a:r>
              <a:rPr lang="en-US" dirty="0"/>
              <a:t>100</a:t>
            </a:r>
          </a:p>
          <a:p>
            <a:r>
              <a:rPr lang="en-US" b="1" dirty="0"/>
              <a:t>Batch Size: </a:t>
            </a:r>
            <a:r>
              <a:rPr lang="en-US" dirty="0"/>
              <a:t>4</a:t>
            </a:r>
          </a:p>
          <a:p>
            <a:r>
              <a:rPr lang="en-US" dirty="0"/>
              <a:t>Rest of hyperparameters remained untouched (default)</a:t>
            </a:r>
          </a:p>
          <a:p>
            <a:r>
              <a:rPr lang="en-US" b="1" dirty="0"/>
              <a:t>Training time: </a:t>
            </a:r>
            <a:r>
              <a:rPr lang="en-US" dirty="0"/>
              <a:t>1 hour 2 minutes</a:t>
            </a:r>
            <a:endParaRPr lang="en-US" b="1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036B145-86D4-7194-7B81-887BD932A6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Fine-Tuning YOLO11-based Model (10th)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3649E7-3E0B-D2B0-19A2-293FCE6074A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b="1" dirty="0"/>
              <a:t>Image Size:</a:t>
            </a:r>
            <a:r>
              <a:rPr lang="en-US" dirty="0"/>
              <a:t> 1280x1280</a:t>
            </a:r>
          </a:p>
          <a:p>
            <a:r>
              <a:rPr lang="en-US" b="1" dirty="0"/>
              <a:t>Epochs: </a:t>
            </a:r>
            <a:r>
              <a:rPr lang="en-US" dirty="0"/>
              <a:t>500 (Early Stopped Activated at 396 epochs)</a:t>
            </a:r>
          </a:p>
          <a:p>
            <a:r>
              <a:rPr lang="en-US" b="1" dirty="0"/>
              <a:t>Batch Size:</a:t>
            </a:r>
            <a:r>
              <a:rPr lang="en-US" dirty="0"/>
              <a:t> 6</a:t>
            </a:r>
          </a:p>
          <a:p>
            <a:r>
              <a:rPr lang="en-US" dirty="0"/>
              <a:t>Rest of hyperparameters remained untouched (default)</a:t>
            </a:r>
          </a:p>
          <a:p>
            <a:r>
              <a:rPr lang="en-US" b="1" dirty="0"/>
              <a:t>Training time: </a:t>
            </a:r>
            <a:r>
              <a:rPr lang="en-US" dirty="0"/>
              <a:t>4 hours 25 minutes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56996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FB70F-E777-C92A-6ACA-5B489E844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i: recap of the best model from previous semester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0485E4-59C2-47B9-9F83-DB3C819CDB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Testing on </a:t>
            </a:r>
            <a:r>
              <a:rPr lang="en-US" dirty="0" err="1"/>
              <a:t>Mapillary</a:t>
            </a:r>
            <a:r>
              <a:rPr lang="en-US" dirty="0"/>
              <a:t> Vistas Images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DD856E-16B3-A4E4-D3BC-882E2E16A7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Testing on </a:t>
            </a:r>
            <a:r>
              <a:rPr lang="en-US" dirty="0" err="1"/>
              <a:t>BillboardLamac</a:t>
            </a:r>
            <a:r>
              <a:rPr lang="en-US" dirty="0"/>
              <a:t> Dataset Images</a:t>
            </a:r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2C0477AD-D437-8242-14A8-CA4185652B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6782" y="2925763"/>
            <a:ext cx="5161224" cy="2935287"/>
          </a:xfr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7D51F140-BB4F-FDBB-A172-EC016A4B37BA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462" y="2925763"/>
            <a:ext cx="5218288" cy="293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12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47CF8-A084-8ABB-F6C4-913B44BF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testing yolov8 base model (without fine-tuning)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B71484-5F47-30B2-26F6-D5E8319DFC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Testing on </a:t>
            </a:r>
            <a:r>
              <a:rPr lang="en-US" dirty="0" err="1"/>
              <a:t>Mapillary</a:t>
            </a:r>
            <a:r>
              <a:rPr lang="en-US" dirty="0"/>
              <a:t> Vistas Images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2323BC-7C21-9F8F-8D7E-B7445BB621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Testing on </a:t>
            </a:r>
            <a:r>
              <a:rPr lang="en-US" dirty="0" err="1"/>
              <a:t>BillboardLamac</a:t>
            </a:r>
            <a:r>
              <a:rPr lang="en-US" dirty="0"/>
              <a:t> Dataset Images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214D18F-E871-1EDD-974E-03347D670EB4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722" y="2904221"/>
            <a:ext cx="5393098" cy="313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7B236CB0-05B4-6193-6FC2-5186FD48EFE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816" y="2827982"/>
            <a:ext cx="4321880" cy="328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70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88CBB-655A-3EC9-A481-BA0DBBFF4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testing yolo11 base model (without fine-tuning)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8AFC93-3C60-4698-FFB7-EAE7866B76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Testing on </a:t>
            </a:r>
            <a:r>
              <a:rPr lang="en-US" dirty="0" err="1"/>
              <a:t>Mapillary</a:t>
            </a:r>
            <a:r>
              <a:rPr lang="en-US" dirty="0"/>
              <a:t> Vistas Images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98A7BC-0320-2702-35D1-ACB1B62910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Testing on </a:t>
            </a:r>
            <a:r>
              <a:rPr lang="en-US" dirty="0" err="1"/>
              <a:t>BillboardLamac</a:t>
            </a:r>
            <a:r>
              <a:rPr lang="en-US" dirty="0"/>
              <a:t> Dataset Images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48C67D7-2AE9-284D-6E79-A7B35EBD8337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721" y="2913343"/>
            <a:ext cx="5393100" cy="313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F06EE7F-190E-7014-96AF-FF1926C673D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525" y="2818650"/>
            <a:ext cx="4370461" cy="3320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928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23F9-C06B-DECD-7FCE-D11A024F1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testing fine-tuned yolov8-based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323964-9151-2E7E-1F0E-41C360626C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Testing on </a:t>
            </a:r>
            <a:r>
              <a:rPr lang="en-US" dirty="0" err="1"/>
              <a:t>Mapillary</a:t>
            </a:r>
            <a:r>
              <a:rPr lang="en-US" dirty="0"/>
              <a:t> Vistas Images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A2C987-F257-6346-4329-DE241A7795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Testing on </a:t>
            </a:r>
            <a:r>
              <a:rPr lang="en-US" dirty="0" err="1"/>
              <a:t>BillboardLamac</a:t>
            </a:r>
            <a:r>
              <a:rPr lang="en-US" dirty="0"/>
              <a:t> Dataset Images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AE6E6C47-D639-B41C-27E6-D6E1015A7B6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669" y="2804265"/>
            <a:ext cx="4414174" cy="33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FB5F924-FD38-1CAC-417B-D5ACBBA53455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312" y="2918390"/>
            <a:ext cx="5401505" cy="3136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242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207E8-F318-1726-4A8C-13180809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I: motivation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A429CA-B317-C3D2-403D-AB7314A7CF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en-US" dirty="0"/>
              <a:t>Impact of roadside advertisements on drivers’ attention.</a:t>
            </a:r>
          </a:p>
          <a:p>
            <a:pPr algn="just"/>
            <a:r>
              <a:rPr lang="en-US" dirty="0"/>
              <a:t>Development of a system that contributes to road safety.</a:t>
            </a:r>
          </a:p>
          <a:p>
            <a:pPr algn="just"/>
            <a:r>
              <a:rPr lang="en-US" dirty="0"/>
              <a:t>Application of Deep Learning technologies in Computer Vision.</a:t>
            </a:r>
          </a:p>
          <a:p>
            <a:pPr algn="just"/>
            <a:endParaRPr lang="en-US" dirty="0"/>
          </a:p>
        </p:txBody>
      </p:sp>
      <p:pic>
        <p:nvPicPr>
          <p:cNvPr id="1026" name="Picture 2" descr="Mandatory Laughs: 20 Funny Billboards That'll Make Your Drive a Gas">
            <a:extLst>
              <a:ext uri="{FF2B5EF4-FFF2-40B4-BE49-F238E27FC236}">
                <a16:creationId xmlns:a16="http://schemas.microsoft.com/office/drawing/2014/main" id="{8E3085A1-DDCE-7618-9858-CCFE091F325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227263"/>
            <a:ext cx="4845049" cy="363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2192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4C312-BF92-F672-414F-4CDC3B3E6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testing fine-tuned yolo11-based model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3B2910-EBCB-6BA3-F45E-6422E0B0A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Testing on </a:t>
            </a:r>
            <a:r>
              <a:rPr lang="en-US" dirty="0" err="1"/>
              <a:t>Mapillary</a:t>
            </a:r>
            <a:r>
              <a:rPr lang="en-US" dirty="0"/>
              <a:t> Vistas Images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4CE9F1-1D69-B809-DC94-C92C1F2101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Testing on </a:t>
            </a:r>
            <a:r>
              <a:rPr lang="en-US" dirty="0" err="1"/>
              <a:t>BillboardLamac</a:t>
            </a:r>
            <a:r>
              <a:rPr lang="en-US" dirty="0"/>
              <a:t> Dataset Images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9606556-F431-64ED-762A-FD291F000E0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230" y="2811925"/>
            <a:ext cx="4365051" cy="3316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D87B2D-9B28-B415-4AE4-7033A1F41352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067" y="2921601"/>
            <a:ext cx="5334408" cy="3097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173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709C66-AD3A-0665-70D0-9FBF09222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system development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0C3B4DB-217C-0570-35C1-D56DE2807E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BillboardLamac</a:t>
            </a:r>
            <a:r>
              <a:rPr lang="en-US" dirty="0"/>
              <a:t> dataset includes a subset for the classification task.</a:t>
            </a:r>
          </a:p>
          <a:p>
            <a:r>
              <a:rPr lang="en-US" dirty="0"/>
              <a:t>Data is divided into 4 predefined gaze duration classes: long, medium, none, and short.</a:t>
            </a:r>
          </a:p>
          <a:p>
            <a:r>
              <a:rPr lang="en-US" dirty="0"/>
              <a:t>Each class has a set of images with IDs which link to additional information about billboards: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Billboard location in the image, size of the billboard, image in the billboard.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769B2C1-AAE8-511E-9D11-01E27F015B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075" y="2518966"/>
            <a:ext cx="5422900" cy="3050381"/>
          </a:xfrm>
        </p:spPr>
      </p:pic>
    </p:spTree>
    <p:extLst>
      <p:ext uri="{BB962C8B-B14F-4D97-AF65-F5344CB8AC3E}">
        <p14:creationId xmlns:p14="http://schemas.microsoft.com/office/powerpoint/2010/main" val="1030666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D72C9-CB30-232D-6BEF-D88BA9966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steps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8F0990-C424-2AF1-D9BE-EB04BE3B57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/>
              <a:t>Object Detection Task: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Review the best models.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Avoid overfitting.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Classification Task: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Try different strategies to get the best information possible from billboards.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Train the classification models using YOLO and RESNET pretrained models, comparing them.</a:t>
            </a:r>
          </a:p>
        </p:txBody>
      </p:sp>
      <p:pic>
        <p:nvPicPr>
          <p:cNvPr id="12290" name="Picture 2" descr="Dive into YOLOv8: How does this state-of-the-art model work? | by OpenMMLab  | Medium">
            <a:extLst>
              <a:ext uri="{FF2B5EF4-FFF2-40B4-BE49-F238E27FC236}">
                <a16:creationId xmlns:a16="http://schemas.microsoft.com/office/drawing/2014/main" id="{C6140BB2-667D-D713-FAE7-8156120FC92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04" y="2453510"/>
            <a:ext cx="3985190" cy="159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What is ResNet-50 and How Can It Transform Your Business Automation?">
            <a:extLst>
              <a:ext uri="{FF2B5EF4-FFF2-40B4-BE49-F238E27FC236}">
                <a16:creationId xmlns:a16="http://schemas.microsoft.com/office/drawing/2014/main" id="{DF2CB8EF-36DC-5244-D6D6-06E1C42D6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11" y="4044526"/>
            <a:ext cx="3229376" cy="181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705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9C33B11-5F06-9E66-7ADE-CB6321DDD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44089"/>
          </a:xfrm>
        </p:spPr>
        <p:txBody>
          <a:bodyPr/>
          <a:lstStyle/>
          <a:p>
            <a:pPr algn="ctr"/>
            <a:r>
              <a:rPr lang="en-US" dirty="0"/>
              <a:t>THANK YOU VERY MUCH FOR YOUR ATTENTION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40CC9FC-776C-39CD-E949-CB80BBAB5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4512" y="2181225"/>
            <a:ext cx="6582976" cy="36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08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3F377-62C2-A42F-37CA-454CAE6FA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ii: project objectives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7EE881-4F8C-3141-BF87-51A1C2644F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just"/>
            <a:r>
              <a:rPr lang="en-US" dirty="0"/>
              <a:t>To develop an automated system which evaluates road advertisement significance.</a:t>
            </a:r>
          </a:p>
          <a:p>
            <a:pPr algn="just"/>
            <a:r>
              <a:rPr lang="en-US" dirty="0"/>
              <a:t>To train an object detector which is capable of accurately detecting roadside billboards.</a:t>
            </a:r>
          </a:p>
          <a:p>
            <a:pPr algn="just"/>
            <a:r>
              <a:rPr lang="en-US" dirty="0"/>
              <a:t>To build a classification system which will be able to categorize drivers’ gaze on billboards.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6125143-D2AF-C980-4586-242FEB7C5B3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2518966"/>
            <a:ext cx="5422900" cy="305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48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8356F-82B3-397E-F91A-99429841E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iii: datasets for 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969FA-64A8-677B-6765-B9389C9CCF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en-US" dirty="0" err="1"/>
              <a:t>Mapillary</a:t>
            </a:r>
            <a:r>
              <a:rPr lang="en-US" dirty="0"/>
              <a:t> Vistas Dataset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Large high resolution street object image dataset.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25000 images available -&gt; 9700 images used for object detector training.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An increase from 3000 to 9700 images.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dirty="0" err="1"/>
              <a:t>BillboardLamac</a:t>
            </a:r>
            <a:r>
              <a:rPr lang="en-US" dirty="0"/>
              <a:t> Dataset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Smaller dataset focused on roadside billboards.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1213 high resolution images used for fine-tuning the object detector.</a:t>
            </a:r>
          </a:p>
        </p:txBody>
      </p:sp>
      <p:pic>
        <p:nvPicPr>
          <p:cNvPr id="2052" name="Picture 4" descr="Mapillary raises $15 million to boost its digital mapping for self-driving  vehicles | VentureBeat">
            <a:extLst>
              <a:ext uri="{FF2B5EF4-FFF2-40B4-BE49-F238E27FC236}">
                <a16:creationId xmlns:a16="http://schemas.microsoft.com/office/drawing/2014/main" id="{ACB1E565-1F4F-F05B-E7C9-6E0AE743177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227263"/>
            <a:ext cx="4845049" cy="363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954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8AD58-213D-EE0A-744A-7BBFC34C2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iv: pre-trained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4F6CEC-FC62-A32A-138B-D320A8601A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just"/>
            <a:r>
              <a:rPr lang="en-US" dirty="0"/>
              <a:t>Object Detection Tasks: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Comparison between robust models (YOLOv8) and the newest versions (YOLO11).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Training methods: Merging datasets (Seminar 1) vs base training with </a:t>
            </a:r>
            <a:r>
              <a:rPr lang="en-US" dirty="0" err="1"/>
              <a:t>Mapillary</a:t>
            </a:r>
            <a:r>
              <a:rPr lang="en-US" dirty="0"/>
              <a:t> Vistas and fine-tuning with </a:t>
            </a:r>
            <a:r>
              <a:rPr lang="en-US" dirty="0" err="1"/>
              <a:t>BillboardLamac</a:t>
            </a:r>
            <a:r>
              <a:rPr lang="en-US" dirty="0"/>
              <a:t> dataset (Seminar II).</a:t>
            </a:r>
          </a:p>
          <a:p>
            <a:pPr algn="just"/>
            <a:r>
              <a:rPr lang="en-US" dirty="0"/>
              <a:t>Classification Tasks: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Currently </a:t>
            </a:r>
            <a:r>
              <a:rPr lang="en-US" b="1" i="1" dirty="0"/>
              <a:t>under development</a:t>
            </a:r>
            <a:r>
              <a:rPr lang="en-US" dirty="0"/>
              <a:t>: Trying different training strategies with YOLO and RESNET classification pretrained models.</a:t>
            </a:r>
          </a:p>
        </p:txBody>
      </p:sp>
      <p:pic>
        <p:nvPicPr>
          <p:cNvPr id="3074" name="Picture 2" descr="Ultralytics YOLO11 Comparison Plots">
            <a:extLst>
              <a:ext uri="{FF2B5EF4-FFF2-40B4-BE49-F238E27FC236}">
                <a16:creationId xmlns:a16="http://schemas.microsoft.com/office/drawing/2014/main" id="{AAB1062D-54AA-2CDE-01D5-09306947034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2857897"/>
            <a:ext cx="5422900" cy="237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899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42BE0-3570-0D93-489D-D0F2FBBA7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</a:t>
            </a:r>
            <a:r>
              <a:rPr lang="en-US" dirty="0" err="1"/>
              <a:t>i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A4C7CB-6A56-D76A-8721-FD3D0DA0D3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Due to the limitations experienced previously, we stopped training in the cloud.</a:t>
            </a:r>
          </a:p>
          <a:p>
            <a:r>
              <a:rPr lang="en-US" dirty="0"/>
              <a:t>Instead, the training of all models were performed using the DAI GPU Computing Servers.</a:t>
            </a:r>
          </a:p>
          <a:p>
            <a:r>
              <a:rPr lang="en-US" dirty="0"/>
              <a:t>Due to its specifications, all trainings were done in Jupiter server.</a:t>
            </a:r>
          </a:p>
          <a:p>
            <a:endParaRPr lang="en-US" dirty="0"/>
          </a:p>
        </p:txBody>
      </p:sp>
      <p:pic>
        <p:nvPicPr>
          <p:cNvPr id="6150" name="Picture 6" descr="How to Overcome 5 Disadvantages of the Cloud">
            <a:extLst>
              <a:ext uri="{FF2B5EF4-FFF2-40B4-BE49-F238E27FC236}">
                <a16:creationId xmlns:a16="http://schemas.microsoft.com/office/drawing/2014/main" id="{4BF6B65F-48AB-480F-2FA1-DD85B1FC365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075" y="2518966"/>
            <a:ext cx="5422900" cy="305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584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7883F-AC51-4642-3D0E-EDE252296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ii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5A483-C7A5-C05D-C92E-91CDE49B39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Jupiter GPU Computer Server: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CPU: AMD Ryzen 9 7950X (16 cores, 32 threads, 4.5–5.7 GHz)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RAM: 64 GB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SDD: 4 TB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GPU: 2 × NVIDIA GeForce RTX 4080 Super, each with16 GB of memory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Due to its specifications, </a:t>
            </a:r>
            <a:r>
              <a:rPr lang="en-US" b="1" dirty="0"/>
              <a:t>parallel training </a:t>
            </a:r>
            <a:r>
              <a:rPr lang="en-US" dirty="0"/>
              <a:t>was possible!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7172" name="Picture 4" descr="Network server: The heart of a functioning infrastructure - IT-Planet">
            <a:extLst>
              <a:ext uri="{FF2B5EF4-FFF2-40B4-BE49-F238E27FC236}">
                <a16:creationId xmlns:a16="http://schemas.microsoft.com/office/drawing/2014/main" id="{31583DA8-21B0-7C60-A474-1354DA50DB9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2518966"/>
            <a:ext cx="5422900" cy="305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778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401E4-3FFC-076A-D12E-6D58C5658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F953E3-1571-C92A-EEC7-2F4DFBE7A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994E2A-290D-20D1-B76B-2EAF3B9F6FD4}"/>
              </a:ext>
            </a:extLst>
          </p:cNvPr>
          <p:cNvSpPr/>
          <p:nvPr/>
        </p:nvSpPr>
        <p:spPr>
          <a:xfrm>
            <a:off x="139959" y="3695924"/>
            <a:ext cx="1296955" cy="6549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Pre-trained Model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FAA7888-E0BB-22E6-53A4-CA9F9B96CFAA}"/>
              </a:ext>
            </a:extLst>
          </p:cNvPr>
          <p:cNvSpPr/>
          <p:nvPr/>
        </p:nvSpPr>
        <p:spPr>
          <a:xfrm>
            <a:off x="1884786" y="3124388"/>
            <a:ext cx="1321838" cy="184279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Mapillary</a:t>
            </a:r>
            <a:r>
              <a:rPr lang="en-US" dirty="0"/>
              <a:t> Vistas Subset Data</a:t>
            </a:r>
          </a:p>
          <a:p>
            <a:pPr algn="ctr"/>
            <a:r>
              <a:rPr lang="en-US" dirty="0"/>
              <a:t>Base Training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A0580F-03EC-77AA-5CB1-8B605AFE61EF}"/>
              </a:ext>
            </a:extLst>
          </p:cNvPr>
          <p:cNvCxnSpPr>
            <a:cxnSpLocks/>
          </p:cNvCxnSpPr>
          <p:nvPr/>
        </p:nvCxnSpPr>
        <p:spPr>
          <a:xfrm>
            <a:off x="1418254" y="4023419"/>
            <a:ext cx="466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3FE9492-7BE8-ED14-FE61-D1C285ED3C49}"/>
              </a:ext>
            </a:extLst>
          </p:cNvPr>
          <p:cNvSpPr/>
          <p:nvPr/>
        </p:nvSpPr>
        <p:spPr>
          <a:xfrm>
            <a:off x="3654496" y="3124388"/>
            <a:ext cx="1321838" cy="184279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Metrics Evaluation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23F729-E013-E177-C533-79F92AF64D36}"/>
              </a:ext>
            </a:extLst>
          </p:cNvPr>
          <p:cNvCxnSpPr>
            <a:cxnSpLocks/>
          </p:cNvCxnSpPr>
          <p:nvPr/>
        </p:nvCxnSpPr>
        <p:spPr>
          <a:xfrm>
            <a:off x="3206624" y="4023419"/>
            <a:ext cx="466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EA44ACF-60EA-DA64-ADDA-149B56018096}"/>
              </a:ext>
            </a:extLst>
          </p:cNvPr>
          <p:cNvSpPr/>
          <p:nvPr/>
        </p:nvSpPr>
        <p:spPr>
          <a:xfrm>
            <a:off x="5424206" y="3714548"/>
            <a:ext cx="1321838" cy="662474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Best Model Selection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2DEEDE-5448-DCFF-9ED8-7D6C82975C96}"/>
              </a:ext>
            </a:extLst>
          </p:cNvPr>
          <p:cNvCxnSpPr>
            <a:cxnSpLocks/>
          </p:cNvCxnSpPr>
          <p:nvPr/>
        </p:nvCxnSpPr>
        <p:spPr>
          <a:xfrm>
            <a:off x="4957674" y="4043932"/>
            <a:ext cx="466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90978691-073A-1561-9DFD-2D7253095EC0}"/>
              </a:ext>
            </a:extLst>
          </p:cNvPr>
          <p:cNvSpPr/>
          <p:nvPr/>
        </p:nvSpPr>
        <p:spPr>
          <a:xfrm>
            <a:off x="7212576" y="3102021"/>
            <a:ext cx="1321838" cy="1842795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Billboard-</a:t>
            </a:r>
            <a:r>
              <a:rPr lang="en-US" dirty="0" err="1"/>
              <a:t>Lamac</a:t>
            </a:r>
            <a:r>
              <a:rPr lang="en-US" dirty="0"/>
              <a:t> Dataset Fine Tuning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D867FBF-0F76-4CB5-AEE0-DE3F486D0096}"/>
              </a:ext>
            </a:extLst>
          </p:cNvPr>
          <p:cNvSpPr/>
          <p:nvPr/>
        </p:nvSpPr>
        <p:spPr>
          <a:xfrm>
            <a:off x="8982286" y="3102021"/>
            <a:ext cx="1321838" cy="184279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Metrics Evaluation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B38128E-D421-AA98-5194-DED4759B250D}"/>
              </a:ext>
            </a:extLst>
          </p:cNvPr>
          <p:cNvCxnSpPr>
            <a:cxnSpLocks/>
          </p:cNvCxnSpPr>
          <p:nvPr/>
        </p:nvCxnSpPr>
        <p:spPr>
          <a:xfrm>
            <a:off x="8534414" y="4001052"/>
            <a:ext cx="466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C914CB16-C1BC-54C6-66B5-C57226690F23}"/>
              </a:ext>
            </a:extLst>
          </p:cNvPr>
          <p:cNvSpPr/>
          <p:nvPr/>
        </p:nvSpPr>
        <p:spPr>
          <a:xfrm>
            <a:off x="10751996" y="3692181"/>
            <a:ext cx="1321838" cy="66247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Best Model Selection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E4B3A94-858A-D596-03C5-A2EBF15016C1}"/>
              </a:ext>
            </a:extLst>
          </p:cNvPr>
          <p:cNvCxnSpPr>
            <a:cxnSpLocks/>
          </p:cNvCxnSpPr>
          <p:nvPr/>
        </p:nvCxnSpPr>
        <p:spPr>
          <a:xfrm>
            <a:off x="10285464" y="4021565"/>
            <a:ext cx="466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A29CD99-79AD-703F-90BE-B19EB4D650E1}"/>
              </a:ext>
            </a:extLst>
          </p:cNvPr>
          <p:cNvCxnSpPr>
            <a:cxnSpLocks/>
          </p:cNvCxnSpPr>
          <p:nvPr/>
        </p:nvCxnSpPr>
        <p:spPr>
          <a:xfrm>
            <a:off x="6746044" y="4016014"/>
            <a:ext cx="466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456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85782-5754-58F9-6DF3-8A106B6F7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Evaluation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314036-61EE-61A5-E018-79BFA55EFD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Precision: </a:t>
            </a:r>
            <a:r>
              <a:rPr lang="en-US" dirty="0"/>
              <a:t>Measures how accurate the detector is when it identifies a billboard.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High precision means fewer false detections.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Recall: </a:t>
            </a:r>
            <a:r>
              <a:rPr lang="en-US" dirty="0"/>
              <a:t>Measures the detector's ability to find all billboards.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High recall means fewer missed detections.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mAP@50:</a:t>
            </a:r>
            <a:r>
              <a:rPr lang="en-US" dirty="0"/>
              <a:t> The average precision across all classes for detections with at least 50% overlap with the ground truth.</a:t>
            </a:r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50A527-4699-092D-0D7A-503B446BF5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/>
              <a:t>mAP@50-95: </a:t>
            </a:r>
            <a:r>
              <a:rPr lang="en-US" dirty="0"/>
              <a:t>Average precision across </a:t>
            </a:r>
            <a:r>
              <a:rPr lang="en-US" dirty="0" err="1"/>
              <a:t>IoU</a:t>
            </a:r>
            <a:r>
              <a:rPr lang="en-US" dirty="0"/>
              <a:t> thresholds ranging from 50% to 95%, calculated in steps of 5%.</a:t>
            </a:r>
          </a:p>
          <a:p>
            <a:r>
              <a:rPr lang="en-US" b="1" dirty="0"/>
              <a:t>Fitness: </a:t>
            </a:r>
            <a:r>
              <a:rPr lang="en-US" dirty="0"/>
              <a:t>A composite score balancing Precision, Recall, and </a:t>
            </a:r>
            <a:r>
              <a:rPr lang="en-US" dirty="0" err="1"/>
              <a:t>mAP</a:t>
            </a:r>
            <a:r>
              <a:rPr lang="en-US" dirty="0"/>
              <a:t> to represent overall model performance.</a:t>
            </a:r>
          </a:p>
        </p:txBody>
      </p:sp>
    </p:spTree>
    <p:extLst>
      <p:ext uri="{BB962C8B-B14F-4D97-AF65-F5344CB8AC3E}">
        <p14:creationId xmlns:p14="http://schemas.microsoft.com/office/powerpoint/2010/main" val="399476607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1059</TotalTime>
  <Words>1045</Words>
  <Application>Microsoft Office PowerPoint</Application>
  <PresentationFormat>Widescreen</PresentationFormat>
  <Paragraphs>160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Gill Sans MT (Body)</vt:lpstr>
      <vt:lpstr>Arial</vt:lpstr>
      <vt:lpstr>Calibri</vt:lpstr>
      <vt:lpstr>Gill Sans MT</vt:lpstr>
      <vt:lpstr>Wingdings</vt:lpstr>
      <vt:lpstr>Wingdings 2</vt:lpstr>
      <vt:lpstr>Dividend</vt:lpstr>
      <vt:lpstr>Evaluating the significance of outdoor advertising utilizing computer vision - ii</vt:lpstr>
      <vt:lpstr>Recap I: motivation</vt:lpstr>
      <vt:lpstr>Recap ii: project objectives</vt:lpstr>
      <vt:lpstr>Recap iii: datasets for object detection</vt:lpstr>
      <vt:lpstr>recap iv: pre-trained models</vt:lpstr>
      <vt:lpstr>Resources i</vt:lpstr>
      <vt:lpstr>Resources ii</vt:lpstr>
      <vt:lpstr>Training process</vt:lpstr>
      <vt:lpstr>Metrics Evaluation</vt:lpstr>
      <vt:lpstr>Object detector training i: base training</vt:lpstr>
      <vt:lpstr>Object Detector training I: results</vt:lpstr>
      <vt:lpstr>Object detector training i: Best models’ hyperparameters</vt:lpstr>
      <vt:lpstr>Object detector training ii: fine-tuning</vt:lpstr>
      <vt:lpstr>PowerPoint Presentation</vt:lpstr>
      <vt:lpstr>Object detector training ii: best fine-tunedmodels’ hyperparameters</vt:lpstr>
      <vt:lpstr>Results i: recap of the best model from previous semester</vt:lpstr>
      <vt:lpstr>Results: testing yolov8 base model (without fine-tuning)</vt:lpstr>
      <vt:lpstr>Results: testing yolo11 base model (without fine-tuning) </vt:lpstr>
      <vt:lpstr>Results: testing fine-tuned yolov8-based model</vt:lpstr>
      <vt:lpstr>Results: testing fine-tuned yolo11-based model </vt:lpstr>
      <vt:lpstr>classification system development</vt:lpstr>
      <vt:lpstr>Further steps</vt:lpstr>
      <vt:lpstr>THANK YOU VERY MUCH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Carlos A. Pizarroso</dc:creator>
  <cp:lastModifiedBy>Carlos A. Pizarroso</cp:lastModifiedBy>
  <cp:revision>13</cp:revision>
  <dcterms:created xsi:type="dcterms:W3CDTF">2024-12-09T07:20:40Z</dcterms:created>
  <dcterms:modified xsi:type="dcterms:W3CDTF">2024-12-12T18:23:07Z</dcterms:modified>
</cp:coreProperties>
</file>